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handoutMasterIdLst>
    <p:handoutMasterId r:id="rId65"/>
  </p:handoutMasterIdLst>
  <p:sldIdLst>
    <p:sldId id="256" r:id="rId2"/>
    <p:sldId id="310" r:id="rId3"/>
    <p:sldId id="259" r:id="rId4"/>
    <p:sldId id="260" r:id="rId5"/>
    <p:sldId id="311" r:id="rId6"/>
    <p:sldId id="282" r:id="rId7"/>
    <p:sldId id="283" r:id="rId8"/>
    <p:sldId id="262" r:id="rId9"/>
    <p:sldId id="263" r:id="rId10"/>
    <p:sldId id="268" r:id="rId11"/>
    <p:sldId id="294" r:id="rId12"/>
    <p:sldId id="306" r:id="rId13"/>
    <p:sldId id="307" r:id="rId14"/>
    <p:sldId id="308" r:id="rId15"/>
    <p:sldId id="269" r:id="rId16"/>
    <p:sldId id="270" r:id="rId17"/>
    <p:sldId id="271" r:id="rId18"/>
    <p:sldId id="284" r:id="rId19"/>
    <p:sldId id="272" r:id="rId20"/>
    <p:sldId id="278" r:id="rId21"/>
    <p:sldId id="279" r:id="rId22"/>
    <p:sldId id="309" r:id="rId23"/>
    <p:sldId id="264" r:id="rId24"/>
    <p:sldId id="265" r:id="rId25"/>
    <p:sldId id="266" r:id="rId26"/>
    <p:sldId id="267" r:id="rId27"/>
    <p:sldId id="285" r:id="rId28"/>
    <p:sldId id="273" r:id="rId29"/>
    <p:sldId id="315" r:id="rId30"/>
    <p:sldId id="296" r:id="rId31"/>
    <p:sldId id="286" r:id="rId32"/>
    <p:sldId id="275" r:id="rId33"/>
    <p:sldId id="276" r:id="rId34"/>
    <p:sldId id="319" r:id="rId35"/>
    <p:sldId id="277" r:id="rId36"/>
    <p:sldId id="290" r:id="rId37"/>
    <p:sldId id="261" r:id="rId38"/>
    <p:sldId id="299" r:id="rId39"/>
    <p:sldId id="300" r:id="rId40"/>
    <p:sldId id="318" r:id="rId41"/>
    <p:sldId id="321" r:id="rId42"/>
    <p:sldId id="304" r:id="rId43"/>
    <p:sldId id="287" r:id="rId44"/>
    <p:sldId id="293" r:id="rId45"/>
    <p:sldId id="280" r:id="rId46"/>
    <p:sldId id="281" r:id="rId47"/>
    <p:sldId id="317" r:id="rId48"/>
    <p:sldId id="316" r:id="rId49"/>
    <p:sldId id="288" r:id="rId50"/>
    <p:sldId id="292" r:id="rId51"/>
    <p:sldId id="301" r:id="rId52"/>
    <p:sldId id="289" r:id="rId53"/>
    <p:sldId id="291" r:id="rId54"/>
    <p:sldId id="295" r:id="rId55"/>
    <p:sldId id="323" r:id="rId56"/>
    <p:sldId id="302" r:id="rId57"/>
    <p:sldId id="303" r:id="rId58"/>
    <p:sldId id="312" r:id="rId59"/>
    <p:sldId id="314" r:id="rId60"/>
    <p:sldId id="313" r:id="rId61"/>
    <p:sldId id="305" r:id="rId62"/>
    <p:sldId id="322"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37" autoAdjust="0"/>
  </p:normalViewPr>
  <p:slideViewPr>
    <p:cSldViewPr>
      <p:cViewPr>
        <p:scale>
          <a:sx n="90" d="100"/>
          <a:sy n="90" d="100"/>
        </p:scale>
        <p:origin x="744" y="4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1/22/2022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E3CA3C-866A-4C10-B777-9A41B5A39347}" type="datetimeFigureOut">
              <a:rPr lang="en-US" smtClean="0"/>
              <a:t>1/22/2022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3</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15</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16</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17</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19</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500"/>
              <a:t>. </a:t>
            </a:r>
            <a:endParaRPr lang="en-US" altLang="en-US" sz="3100"/>
          </a:p>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20</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a:t>An even earlier graphic success, and my 2</a:t>
            </a:r>
            <a:r>
              <a:rPr lang="en-US" altLang="en-US" baseline="30000"/>
              <a:t>nd</a:t>
            </a:r>
            <a:r>
              <a:rPr lang="en-US" altLang="en-US"/>
              <a:t> story—</a:t>
            </a:r>
          </a:p>
          <a:p>
            <a:r>
              <a:rPr lang="en-US" altLang="en-US"/>
              <a:t>In late 1609, Galileo constructed one of the first astronomical telescopes and almost immediately made a series of important discoveries (craters on the moon, a huge number of new stars, observations on the moons of Jupiter, sunspots)</a:t>
            </a:r>
          </a:p>
          <a:p>
            <a:r>
              <a:rPr lang="en-US" altLang="en-US"/>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21</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22</a:t>
            </a:fld>
            <a:endParaRPr lang="en-US" altLang="en-US"/>
          </a:p>
        </p:txBody>
      </p:sp>
      <p:sp>
        <p:nvSpPr>
          <p:cNvPr id="160770" name="Rectangle 2"/>
          <p:cNvSpPr>
            <a:spLocks noGrp="1" noRot="1" noChangeAspect="1" noChangeArrowheads="1" noTextEdit="1"/>
          </p:cNvSpPr>
          <p:nvPr>
            <p:ph type="sldImg"/>
          </p:nvPr>
        </p:nvSpPr>
        <p:spPr>
          <a:xfrm>
            <a:off x="1443038" y="685800"/>
            <a:ext cx="3971925" cy="2979738"/>
          </a:xfrm>
          <a:ln/>
        </p:spPr>
      </p:sp>
      <p:sp>
        <p:nvSpPr>
          <p:cNvPr id="160771" name="Rectangle 3"/>
          <p:cNvSpPr>
            <a:spLocks noGrp="1" noChangeArrowheads="1"/>
          </p:cNvSpPr>
          <p:nvPr>
            <p:ph type="body" idx="1"/>
          </p:nvPr>
        </p:nvSpPr>
        <p:spPr>
          <a:xfrm>
            <a:off x="686423" y="4344025"/>
            <a:ext cx="5485158" cy="4114489"/>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23</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24</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25</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26</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27</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28</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30</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32</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33</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a:t>The use of two separate scales for different quantities is today considered a sin in statistical graphics.  But Playfair used this device here to compare population and taxes in various nations and argue that the British were overtaxed compared with others.  The slope of the lines is supposed to depict the rate of taxation per capita.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35</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37</a:t>
            </a:fld>
            <a:endParaRPr lang="en-US"/>
          </a:p>
        </p:txBody>
      </p:sp>
      <p:sp>
        <p:nvSpPr>
          <p:cNvPr id="140290" name="Rectangle 2"/>
          <p:cNvSpPr>
            <a:spLocks noGrp="1" noRot="1" noChangeAspect="1" noChangeArrowheads="1" noTextEdit="1"/>
          </p:cNvSpPr>
          <p:nvPr>
            <p:ph type="sldImg"/>
          </p:nvPr>
        </p:nvSpPr>
        <p:spPr>
          <a:xfrm>
            <a:off x="1184275" y="301625"/>
            <a:ext cx="4567238" cy="3427413"/>
          </a:xfrm>
          <a:ln/>
        </p:spPr>
      </p:sp>
      <p:sp>
        <p:nvSpPr>
          <p:cNvPr id="140291" name="Rectangle 3"/>
          <p:cNvSpPr>
            <a:spLocks noGrp="1" noChangeArrowheads="1"/>
          </p:cNvSpPr>
          <p:nvPr>
            <p:ph type="body" idx="1"/>
          </p:nvPr>
        </p:nvSpPr>
        <p:spPr>
          <a:xfrm>
            <a:off x="898923" y="3897692"/>
            <a:ext cx="5028903" cy="4644571"/>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38</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39</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41</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42</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43</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45</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The patterns of distribution of sunspots over time and space continued to be studied over the next 350 years, yielding a data-rich time series.</a:t>
            </a:r>
          </a:p>
          <a:p>
            <a:r>
              <a:rPr lang="en-US" altLang="en-US"/>
              <a:t>In 1904, E.W. Maunder thought to plot the distribution of sunspots in the sun’s latitude over time, and saw an amazingly striking pattern, resembling a set of butterflies.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46</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49</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51</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55</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56</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57</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8</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686116" y="4064002"/>
            <a:ext cx="5886134" cy="4393572"/>
          </a:xfrm>
        </p:spPr>
        <p:txBody>
          <a:bodyPr/>
          <a:lstStyle/>
          <a:p>
            <a:r>
              <a:rPr lang="en-US" altLang="en-US" dirty="0"/>
              <a:t>To give some context for my talk:  My main area of research is in data visualization and statistical graphics: I try to develop new graphical methods for understanding complex statistical data,</a:t>
            </a:r>
            <a:r>
              <a:rPr lang="en-US" altLang="en-US" baseline="0" dirty="0"/>
              <a:t> particularly for categorical and multivariate data.</a:t>
            </a:r>
          </a:p>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61</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14920" y="4344966"/>
            <a:ext cx="5028161" cy="4113234"/>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9</a:t>
            </a:fld>
            <a:endParaRPr lang="en-US" altLang="en-US"/>
          </a:p>
        </p:txBody>
      </p:sp>
      <p:sp>
        <p:nvSpPr>
          <p:cNvPr id="23554" name="Rectangle 2"/>
          <p:cNvSpPr>
            <a:spLocks noGrp="1" noRot="1" noChangeAspect="1" noChangeArrowheads="1" noTextEdit="1"/>
          </p:cNvSpPr>
          <p:nvPr>
            <p:ph type="sldImg"/>
          </p:nvPr>
        </p:nvSpPr>
        <p:spPr>
          <a:xfrm>
            <a:off x="1181100" y="301625"/>
            <a:ext cx="4572000" cy="3429000"/>
          </a:xfrm>
          <a:ln/>
        </p:spPr>
      </p:sp>
      <p:sp>
        <p:nvSpPr>
          <p:cNvPr id="23555" name="Rectangle 3"/>
          <p:cNvSpPr>
            <a:spLocks noGrp="1" noChangeArrowheads="1"/>
          </p:cNvSpPr>
          <p:nvPr>
            <p:ph type="body" idx="1"/>
          </p:nvPr>
        </p:nvSpPr>
        <p:spPr>
          <a:xfrm>
            <a:off x="896938" y="3897313"/>
            <a:ext cx="5032375" cy="4645025"/>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1/22/2022</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10</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a:t>In organizing this material, it was useful to divide history into epochs, each of which turned out to be describable by coherent themes and labels.</a:t>
            </a:r>
          </a:p>
          <a:p>
            <a:r>
              <a:rPr lang="en-US" altLang="en-US"/>
              <a:t>I’ll present only a few exemplars of each.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12</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13</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14</a:t>
            </a:fld>
            <a:endParaRPr lang="en-US"/>
          </a:p>
        </p:txBody>
      </p:sp>
    </p:spTree>
    <p:extLst>
      <p:ext uri="{BB962C8B-B14F-4D97-AF65-F5344CB8AC3E}">
        <p14:creationId xmlns:p14="http://schemas.microsoft.com/office/powerpoint/2010/main" val="977157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friendly.github.io/6135"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www.math.yorku.ca/SCS/Gallery/milestone/sec4.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44.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5.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8.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57.jpeg"/><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hyperlink" Target="https://lightsmellsloud.wordpress.com/tag/etienne-jules-mare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2.jp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6.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9.jpe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7.xml"/><Relationship Id="rId4" Type="http://schemas.openxmlformats.org/officeDocument/2006/relationships/image" Target="../media/image83.jpg"/></Relationships>
</file>

<file path=ppt/slides/_rels/slide4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6.xml"/><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g"/></Relationships>
</file>

<file path=ppt/slides/_rels/slide5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5.png"/><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96.jpeg"/></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57.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s://onlinelibrary.wiley.com/doi/full/10.1002/wics.1203" TargetMode="External"/><Relationship Id="rId2" Type="http://schemas.openxmlformats.org/officeDocument/2006/relationships/image" Target="../media/image105.jpg"/><Relationship Id="rId1" Type="http://schemas.openxmlformats.org/officeDocument/2006/relationships/slideLayout" Target="../slideLayouts/slideLayout6.xml"/><Relationship Id="rId5" Type="http://schemas.openxmlformats.org/officeDocument/2006/relationships/image" Target="../media/image106.gif"/><Relationship Id="rId4" Type="http://schemas.openxmlformats.org/officeDocument/2006/relationships/hyperlink" Target="https://www.uv.es/visualstat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ommons.wikimedia.org/wiki/File:Ogilby_-_The_Road_From_LONDON_to_the_LANDS_END_(1675).jpg" TargetMode="External"/><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history.infowetrust.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3716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2"/>
              </a:rPr>
              <a:t>https://friendly.github.io/6135</a:t>
            </a:r>
            <a:endParaRPr lang="en-US" sz="2000" dirty="0"/>
          </a:p>
        </p:txBody>
      </p:sp>
      <p:pic>
        <p:nvPicPr>
          <p:cNvPr id="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2" y="76203"/>
            <a:ext cx="2461307" cy="246888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p:cNvGrpSpPr>
          <p:nvPr/>
        </p:nvGrpSpPr>
        <p:grpSpPr bwMode="auto">
          <a:xfrm>
            <a:off x="3626193" y="240016"/>
            <a:ext cx="2143125" cy="2156493"/>
            <a:chOff x="1968" y="2592"/>
            <a:chExt cx="1686" cy="1728"/>
          </a:xfrm>
        </p:grpSpPr>
        <p:pic>
          <p:nvPicPr>
            <p:cNvPr id="6"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1" y="152400"/>
            <a:ext cx="1728788"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12"/>
          </p:nvPr>
        </p:nvSpPr>
        <p:spPr/>
        <p:txBody>
          <a:bodyPr/>
          <a:lstStyle/>
          <a:p>
            <a:fld id="{7245F22A-5A20-4E97-8951-AE4783916AD9}" type="slidenum">
              <a:rPr lang="en-US" altLang="en-US"/>
              <a:pPr/>
              <a:t>10</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219200"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3"/>
          </p:cNvPr>
          <p:cNvSpPr txBox="1">
            <a:spLocks noChangeArrowheads="1"/>
          </p:cNvSpPr>
          <p:nvPr/>
        </p:nvSpPr>
        <p:spPr bwMode="auto">
          <a:xfrm>
            <a:off x="2133600" y="1447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962400" y="1828800"/>
            <a:ext cx="2362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Beginning of</a:t>
            </a:r>
            <a:r>
              <a:rPr lang="en-US" altLang="en-US" sz="2000" b="1" dirty="0"/>
              <a:t> </a:t>
            </a:r>
            <a:r>
              <a:rPr lang="en-US" altLang="en-US" sz="2000" dirty="0"/>
              <a:t>modern graphics</a:t>
            </a:r>
          </a:p>
        </p:txBody>
      </p:sp>
      <p:sp>
        <p:nvSpPr>
          <p:cNvPr id="38919" name="Text Box 7"/>
          <p:cNvSpPr txBox="1">
            <a:spLocks noChangeArrowheads="1"/>
          </p:cNvSpPr>
          <p:nvPr/>
        </p:nvSpPr>
        <p:spPr bwMode="auto">
          <a:xfrm>
            <a:off x="4800600" y="2895600"/>
            <a:ext cx="2133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Golden Age of data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533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V="1">
            <a:off x="3581400" y="1905000"/>
            <a:ext cx="0" cy="4343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V="1">
            <a:off x="5715000" y="3657600"/>
            <a:ext cx="0" cy="2590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7010400" y="47244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V="1">
            <a:off x="7543800" y="5105400"/>
            <a:ext cx="0" cy="1143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203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12</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13</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14</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15</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16</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41910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a:t>
            </a:r>
            <a:endParaRPr lang="en-US" dirty="0"/>
          </a:p>
        </p:txBody>
      </p:sp>
    </p:spTree>
    <p:extLst>
      <p:ext uri="{BB962C8B-B14F-4D97-AF65-F5344CB8AC3E}">
        <p14:creationId xmlns:p14="http://schemas.microsoft.com/office/powerpoint/2010/main" val="378158926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17</a:t>
            </a:fld>
            <a:endParaRPr lang="en-US" altLang="en-US"/>
          </a:p>
        </p:txBody>
      </p:sp>
      <p:sp>
        <p:nvSpPr>
          <p:cNvPr id="114690" name="Text Box 2"/>
          <p:cNvSpPr txBox="1">
            <a:spLocks noChangeArrowheads="1"/>
          </p:cNvSpPr>
          <p:nvPr/>
        </p:nvSpPr>
        <p:spPr bwMode="auto">
          <a:xfrm>
            <a:off x="533400" y="53340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b="1"/>
              <a:t>1375</a:t>
            </a:r>
            <a:r>
              <a:rPr lang="en-US" altLang="en-US" sz="2000"/>
              <a:t>: Catalan Atlas, an exquisitely beautiful visual cosmography, perpetual calendar, and thematic representation of the known world- Abraham Cresques,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spTree>
    <p:extLst>
      <p:ext uri="{BB962C8B-B14F-4D97-AF65-F5344CB8AC3E}">
        <p14:creationId xmlns:p14="http://schemas.microsoft.com/office/powerpoint/2010/main" val="352807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analytic geometry: (x, y) coordinates (Descartes), </a:t>
            </a:r>
          </a:p>
          <a:p>
            <a:pPr lvl="1"/>
            <a:r>
              <a:rPr lang="en-US" sz="2000" dirty="0">
                <a:latin typeface="Arial" charset="0"/>
              </a:rPr>
              <a:t>theories of errors of measurement: astronomical observations (Laplace)</a:t>
            </a:r>
          </a:p>
          <a:p>
            <a:pPr lvl="1"/>
            <a:r>
              <a:rPr lang="en-US" sz="2000" dirty="0">
                <a:latin typeface="Arial" charset="0"/>
              </a:rPr>
              <a:t>the birth of probability theory--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graphic recording (</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FF0000"/>
                </a:solidFill>
                <a:latin typeface="Arial" charset="0"/>
              </a:rPr>
              <a:t>statistical </a:t>
            </a:r>
            <a:r>
              <a:rPr lang="en-US" sz="2000" dirty="0">
                <a:latin typeface="Arial" charset="0"/>
              </a:rPr>
              <a:t>data (van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18</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19</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20</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Tree>
    <p:extLst>
      <p:ext uri="{BB962C8B-B14F-4D97-AF65-F5344CB8AC3E}">
        <p14:creationId xmlns:p14="http://schemas.microsoft.com/office/powerpoint/2010/main" val="246402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21</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pic>
        <p:nvPicPr>
          <p:cNvPr id="116740" name="Picture 4" descr="scheiner_viewing_sunspots_16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353300" cy="3911600"/>
          </a:xfrm>
          <a:prstGeom prst="rect">
            <a:avLst/>
          </a:prstGeom>
          <a:noFill/>
          <a:extLst>
            <a:ext uri="{909E8E84-426E-40DD-AFC4-6F175D3DCCD1}">
              <a14:hiddenFill xmlns:a14="http://schemas.microsoft.com/office/drawing/2010/main">
                <a:solidFill>
                  <a:srgbClr val="FFFFFF"/>
                </a:solidFill>
              </a14:hiddenFill>
            </a:ext>
          </a:extLst>
        </p:spPr>
      </p:pic>
      <p:sp>
        <p:nvSpPr>
          <p:cNvPr id="116741" name="Text Box 5"/>
          <p:cNvSpPr txBox="1">
            <a:spLocks noChangeArrowheads="1"/>
          </p:cNvSpPr>
          <p:nvPr/>
        </p:nvSpPr>
        <p:spPr bwMode="auto">
          <a:xfrm>
            <a:off x="533400" y="1676400"/>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1626</a:t>
            </a:r>
            <a:r>
              <a:rPr lang="en-US" altLang="en-US"/>
              <a:t>: Christoph Scheiner invents helioscope &amp; camera obscura to record sunspots (</a:t>
            </a:r>
            <a:r>
              <a:rPr lang="en-US" altLang="en-US" i="1"/>
              <a:t>Rosa</a:t>
            </a:r>
            <a:r>
              <a:rPr lang="en-US" altLang="en-US"/>
              <a:t> </a:t>
            </a:r>
            <a:r>
              <a:rPr lang="en-US" altLang="en-US" i="1"/>
              <a:t>Ursina sive Sol</a:t>
            </a:r>
            <a:r>
              <a:rPr lang="en-US" altLang="en-US"/>
              <a:t> , 1626-1630)</a:t>
            </a:r>
          </a:p>
        </p:txBody>
      </p:sp>
    </p:spTree>
    <p:extLst>
      <p:ext uri="{BB962C8B-B14F-4D97-AF65-F5344CB8AC3E}">
        <p14:creationId xmlns:p14="http://schemas.microsoft.com/office/powerpoint/2010/main" val="2242789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22</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23</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longitude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24</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spid="_x0000_s1060" name="Worksheet" r:id="rId4" imgW="4067497" imgH="2897287" progId="Excel.Sheet.8">
                  <p:embed/>
                </p:oleObj>
              </mc:Choice>
              <mc:Fallback>
                <p:oleObj name="Worksheet" r:id="rId4" imgW="4067497" imgH="289728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25</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spid="_x0000_s2118" name="Worksheet" r:id="rId4" imgW="4148306" imgH="2897287" progId="Excel.Sheet.8">
                  <p:embed/>
                </p:oleObj>
              </mc:Choice>
              <mc:Fallback>
                <p:oleObj name="Worksheet" r:id="rId4" imgW="4148306" imgH="289728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spid="_x0000_s2119" name="Worksheet" r:id="rId6" imgW="4129907" imgH="2897287" progId="Excel.Sheet.8">
                  <p:embed/>
                </p:oleObj>
              </mc:Choice>
              <mc:Fallback>
                <p:oleObj name="Worksheet" r:id="rId6" imgW="4129907" imgH="2897287"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26</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sp>
        <p:nvSpPr>
          <p:cNvPr id="30725" name="Text Box 5"/>
          <p:cNvSpPr txBox="1">
            <a:spLocks noChangeArrowheads="1"/>
          </p:cNvSpPr>
          <p:nvPr/>
        </p:nvSpPr>
        <p:spPr bwMode="auto">
          <a:xfrm>
            <a:off x="38100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1196975"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a:t> central location</a:t>
            </a:r>
          </a:p>
          <a:p>
            <a:pPr>
              <a:lnSpc>
                <a:spcPct val="60000"/>
              </a:lnSpc>
              <a:spcBef>
                <a:spcPct val="50000"/>
              </a:spcBef>
              <a:buClr>
                <a:srgbClr val="0000FF"/>
              </a:buClr>
              <a:buSzPct val="125000"/>
              <a:buFont typeface="Arial" charset="0"/>
              <a:buChar char="•"/>
            </a:pPr>
            <a:r>
              <a:rPr lang="en-US" altLang="en-US"/>
              <a:t> bias</a:t>
            </a:r>
          </a:p>
          <a:p>
            <a:pPr>
              <a:lnSpc>
                <a:spcPct val="60000"/>
              </a:lnSpc>
              <a:spcBef>
                <a:spcPct val="50000"/>
              </a:spcBef>
              <a:buClr>
                <a:srgbClr val="0000FF"/>
              </a:buClr>
              <a:buSzPct val="125000"/>
              <a:buFont typeface="Arial" charset="0"/>
              <a:buChar char="•"/>
            </a:pPr>
            <a:r>
              <a:rPr lang="en-US" altLang="en-US"/>
              <a:t> name labels– avoiding overplotting</a:t>
            </a:r>
          </a:p>
        </p:txBody>
      </p:sp>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a:solidFill>
                  <a:srgbClr val="0000FF"/>
                </a:solidFill>
              </a:rPr>
              <a:t>range</a:t>
            </a:r>
          </a:p>
        </p:txBody>
      </p:sp>
      <p:sp>
        <p:nvSpPr>
          <p:cNvPr id="30735" name="Rectangle 15"/>
          <p:cNvSpPr>
            <a:spLocks noChangeArrowheads="1"/>
          </p:cNvSpPr>
          <p:nvPr/>
        </p:nvSpPr>
        <p:spPr bwMode="auto">
          <a:xfrm>
            <a:off x="4341813" y="1470025"/>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FF"/>
              </a:buClr>
              <a:buSzPct val="125000"/>
              <a:buFontTx/>
              <a:buChar char="•"/>
            </a:pPr>
            <a:r>
              <a:rPr lang="en-US" altLang="en-US"/>
              <a:t> wide variability</a:t>
            </a:r>
          </a:p>
          <a:p>
            <a:pPr>
              <a:buClr>
                <a:srgbClr val="0000FF"/>
              </a:buClr>
              <a:buSzPct val="125000"/>
              <a:buFontTx/>
              <a:buChar char="•"/>
            </a:pPr>
            <a:r>
              <a:rPr lang="en-US" altLang="en-US"/>
              <a:t> clustering, detached observations</a:t>
            </a:r>
          </a:p>
          <a:p>
            <a:pPr>
              <a:buClr>
                <a:srgbClr val="0000FF"/>
              </a:buClr>
              <a:buSzPct val="125000"/>
            </a:pPr>
            <a:endParaRPr lang="en-US" altLang="en-US">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27</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451866"/>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643768"/>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28</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29</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3</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30</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a:t>
            </a:r>
          </a:p>
        </p:txBody>
      </p:sp>
      <p:sp>
        <p:nvSpPr>
          <p:cNvPr id="4" name="Slide Number Placeholder 3"/>
          <p:cNvSpPr>
            <a:spLocks noGrp="1"/>
          </p:cNvSpPr>
          <p:nvPr>
            <p:ph type="sldNum" sz="quarter" idx="12"/>
          </p:nvPr>
        </p:nvSpPr>
        <p:spPr/>
        <p:txBody>
          <a:bodyPr/>
          <a:lstStyle/>
          <a:p>
            <a:fld id="{621225AB-15B9-4C79-A121-04D1DC7E2307}" type="slidenum">
              <a:rPr lang="en-US" smtClean="0"/>
              <a:t>31</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32</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4572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endParaRPr lang="en-US" altLang="en-US" sz="2400" dirty="0">
              <a:latin typeface="Times New Roman" pitchFamily="18" charset="0"/>
            </a:endParaRPr>
          </a:p>
        </p:txBody>
      </p:sp>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pop</a:t>
            </a:r>
          </a:p>
        </p:txBody>
      </p:sp>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taxes</a:t>
            </a:r>
          </a:p>
        </p:txBody>
      </p:sp>
      <p:sp>
        <p:nvSpPr>
          <p:cNvPr id="86022" name="Line 6"/>
          <p:cNvSpPr>
            <a:spLocks noChangeShapeType="1"/>
          </p:cNvSpPr>
          <p:nvPr/>
        </p:nvSpPr>
        <p:spPr bwMode="auto">
          <a:xfrm>
            <a:off x="990600" y="2971800"/>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3" name="Line 7"/>
          <p:cNvSpPr>
            <a:spLocks noChangeShapeType="1"/>
          </p:cNvSpPr>
          <p:nvPr/>
        </p:nvSpPr>
        <p:spPr bwMode="auto">
          <a:xfrm>
            <a:off x="1143000" y="4495800"/>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90128888"/>
      </p:ext>
    </p:extLst>
  </p:cSld>
  <p:clrMapOvr>
    <a:masterClrMapping/>
  </p:clrMapOvr>
  <p:transition advClick="0" advTm="50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34</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no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spTree>
    <p:extLst>
      <p:ext uri="{BB962C8B-B14F-4D97-AF65-F5344CB8AC3E}">
        <p14:creationId xmlns:p14="http://schemas.microsoft.com/office/powerpoint/2010/main" val="261686290"/>
      </p:ext>
    </p:extLst>
  </p:cSld>
  <p:clrMapOvr>
    <a:masterClrMapping/>
  </p:clrMapOvr>
  <p:transition advClick="0" advTm="500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36</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37</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38</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39</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4</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40</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41</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43</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44</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45</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46</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47</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48</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2">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4"/>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49</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5</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4302708" y="2667000"/>
            <a:ext cx="2425065" cy="830997"/>
          </a:xfrm>
          <a:prstGeom prst="rect">
            <a:avLst/>
          </a:prstGeom>
          <a:noFill/>
        </p:spPr>
        <p:txBody>
          <a:bodyPr wrap="square" rtlCol="0">
            <a:spAutoFit/>
          </a:bodyPr>
          <a:lstStyle/>
          <a:p>
            <a:r>
              <a:rPr lang="en-US" sz="1600" b="1" dirty="0"/>
              <a:t>Tree of evolution</a:t>
            </a:r>
          </a:p>
          <a:p>
            <a:r>
              <a:rPr lang="en-US" sz="1600" dirty="0"/>
              <a:t>Darwin (1859)  imagines generations of species</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mental image 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4" fill="hold" nodeType="withEffect">
                                  <p:stCondLst>
                                    <p:cond delay="100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50</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51</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52</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53</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54</a:t>
            </a:fld>
            <a:endParaRPr lang="en-US"/>
          </a:p>
        </p:txBody>
      </p:sp>
      <p:pic>
        <p:nvPicPr>
          <p:cNvPr id="4" name="Picture 2" descr="I:\SCS\Papers\drew\fig\mosaic3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55</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56</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57</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58</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a:t>
            </a:r>
            <a:r>
              <a:rPr lang="en-US" dirty="0" err="1"/>
              <a:t>datavis</a:t>
            </a:r>
            <a:r>
              <a:rPr lang="en-US" dirty="0"/>
              <a:t>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err="1"/>
              <a:t>spreadplots</a:t>
            </a:r>
            <a:r>
              <a:rPr lang="en-US" dirty="0"/>
              <a:t>: dynamically linked views</a:t>
            </a:r>
          </a:p>
          <a:p>
            <a:pPr marL="285750" indent="-285750">
              <a:buFont typeface="Arial" panose="020B0604020202020204" pitchFamily="34" charset="0"/>
              <a:buChar char="•"/>
            </a:pPr>
            <a:r>
              <a:rPr lang="en-US" dirty="0" err="1"/>
              <a:t>workmaps</a:t>
            </a:r>
            <a:r>
              <a:rPr lang="en-US" dirty="0"/>
              <a:t>: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3"/>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4"/>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3"/>
              </a:rPr>
              <a:t>https://commons.wikimedia.org/wiki/File:Ogilby_-_The_Road_From_LONDON_to_the_LANDS_END_(1675).jpg</a:t>
            </a:r>
            <a:r>
              <a:rPr lang="en-US" sz="1200" dirty="0"/>
              <a:t> </a:t>
            </a:r>
          </a:p>
        </p:txBody>
      </p:sp>
    </p:spTree>
    <p:extLst>
      <p:ext uri="{BB962C8B-B14F-4D97-AF65-F5344CB8AC3E}">
        <p14:creationId xmlns:p14="http://schemas.microsoft.com/office/powerpoint/2010/main" val="986139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60</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61</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B0F0"/>
                </a:solidFill>
              </a:rPr>
              <a:t>“The only new thing in the world is the history you don’t know” – </a:t>
            </a:r>
            <a:r>
              <a:rPr lang="en-US" sz="2000" b="1" dirty="0">
                <a:solidFill>
                  <a:schemeClr val="bg1">
                    <a:lumMod val="50000"/>
                  </a:schemeClr>
                </a:solidFill>
              </a:rPr>
              <a:t>Harry S. Truman </a:t>
            </a:r>
          </a:p>
          <a:p>
            <a:pPr marL="457200" indent="0">
              <a:buNone/>
            </a:pPr>
            <a:r>
              <a:rPr lang="en-US" sz="2000" dirty="0">
                <a:solidFill>
                  <a:srgbClr val="00B0F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B0F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62</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0048" y="1901952"/>
            <a:ext cx="6012284" cy="4297680"/>
          </a:xfrm>
          <a:prstGeom prst="rect">
            <a:avLst/>
          </a:prstGeom>
        </p:spPr>
      </p:pic>
      <p:sp>
        <p:nvSpPr>
          <p:cNvPr id="6" name="TextBox 5"/>
          <p:cNvSpPr txBox="1"/>
          <p:nvPr/>
        </p:nvSpPr>
        <p:spPr>
          <a:xfrm>
            <a:off x="457200" y="1143000"/>
            <a:ext cx="8229600" cy="646331"/>
          </a:xfrm>
          <a:prstGeom prst="rect">
            <a:avLst/>
          </a:prstGeom>
          <a:noFill/>
        </p:spPr>
        <p:txBody>
          <a:bodyPr wrap="square" rtlCol="0">
            <a:spAutoFit/>
          </a:bodyPr>
          <a:lstStyle/>
          <a:p>
            <a:r>
              <a:rPr lang="en-US" dirty="0"/>
              <a:t>In 2017, graphic storyteller RJ Andrews adopted </a:t>
            </a:r>
            <a:r>
              <a:rPr lang="en-US" dirty="0" err="1"/>
              <a:t>Ogilby’s</a:t>
            </a:r>
            <a:r>
              <a:rPr lang="en-US" dirty="0"/>
              <a:t> form to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spTree>
    <p:extLst>
      <p:ext uri="{BB962C8B-B14F-4D97-AF65-F5344CB8AC3E}">
        <p14:creationId xmlns:p14="http://schemas.microsoft.com/office/powerpoint/2010/main" val="191300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8</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9</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1715</TotalTime>
  <Words>4985</Words>
  <Application>Microsoft Office PowerPoint</Application>
  <PresentationFormat>On-screen Show (4:3)</PresentationFormat>
  <Paragraphs>574</Paragraphs>
  <Slides>62</Slides>
  <Notes>40</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8" baseType="lpstr">
      <vt:lpstr>Arial</vt:lpstr>
      <vt:lpstr>Calibri</vt:lpstr>
      <vt:lpstr>Times New Roman</vt:lpstr>
      <vt:lpstr>Wingdings</vt:lpstr>
      <vt:lpstr>1_Office Theme</vt:lpstr>
      <vt:lpstr>Worksheet</vt:lpstr>
      <vt:lpstr>History of Data Visualization</vt:lpstr>
      <vt:lpstr>Outline</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38</cp:revision>
  <dcterms:created xsi:type="dcterms:W3CDTF">2021-05-18T17:33:38Z</dcterms:created>
  <dcterms:modified xsi:type="dcterms:W3CDTF">2022-01-23T23:15:43Z</dcterms:modified>
</cp:coreProperties>
</file>